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6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616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5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10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168965" y="-87834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E1D17B9-E39B-4EDD-AF94-AAA721445B30}"/>
              </a:ext>
            </a:extLst>
          </p:cNvPr>
          <p:cNvSpPr/>
          <p:nvPr/>
        </p:nvSpPr>
        <p:spPr>
          <a:xfrm>
            <a:off x="417443" y="636104"/>
            <a:ext cx="7046844" cy="4253948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33199" y="818317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kern="0" spc="-18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Cómo afecta la tecnología al medio ambiente: El lado positivo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984432"/>
            <a:ext cx="7477601" cy="2927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Tecnología y medio ambiente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Beneficios de la tecnología sobre el medio ambiente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Energías renovables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Casas inteligentes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ambiental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Procesos más sostenibles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Transformación Digital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750" kern="0" spc="-35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Creditos</a:t>
            </a:r>
            <a:endParaRPr lang="es-ES" sz="1750" kern="0" spc="-35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2" name="Botón de acción: ir hacia delante o siguiente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E8C0B71-A084-4F71-AF84-67847B7FC9EF}"/>
              </a:ext>
            </a:extLst>
          </p:cNvPr>
          <p:cNvSpPr/>
          <p:nvPr/>
        </p:nvSpPr>
        <p:spPr>
          <a:xfrm>
            <a:off x="6949937" y="5072265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otón de acción: ir hacia delante o siguiente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403CFD0-3A4C-4651-B21C-179E9A5502E4}"/>
              </a:ext>
            </a:extLst>
          </p:cNvPr>
          <p:cNvSpPr/>
          <p:nvPr/>
        </p:nvSpPr>
        <p:spPr>
          <a:xfrm>
            <a:off x="6949937" y="5475356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otón de acción: ir hacia delante o siguiente 1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CA6D370-FFDA-4DC3-9A91-52B271A67161}"/>
              </a:ext>
            </a:extLst>
          </p:cNvPr>
          <p:cNvSpPr/>
          <p:nvPr/>
        </p:nvSpPr>
        <p:spPr>
          <a:xfrm>
            <a:off x="6949936" y="5923886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otón de acción: ir hacia delante o siguiente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443F947-D0FC-4185-AA7A-F15163E24752}"/>
              </a:ext>
            </a:extLst>
          </p:cNvPr>
          <p:cNvSpPr/>
          <p:nvPr/>
        </p:nvSpPr>
        <p:spPr>
          <a:xfrm>
            <a:off x="6949936" y="6339677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Botón de acción: ir hacia delante o siguiente 1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86110E7-62C0-4AEC-A5B1-9352A77E9120}"/>
              </a:ext>
            </a:extLst>
          </p:cNvPr>
          <p:cNvSpPr/>
          <p:nvPr/>
        </p:nvSpPr>
        <p:spPr>
          <a:xfrm>
            <a:off x="6949937" y="6749873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Botón de acción: ir hacia delante o siguiente 1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80CCBE4-0EE4-4215-A509-B5E472AB4134}"/>
              </a:ext>
            </a:extLst>
          </p:cNvPr>
          <p:cNvSpPr/>
          <p:nvPr/>
        </p:nvSpPr>
        <p:spPr>
          <a:xfrm>
            <a:off x="6949937" y="7203764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Botón de acción: ir hacia delante o siguiente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A8BBCFD-F26C-40C1-A605-5C9D86A04E34}"/>
              </a:ext>
            </a:extLst>
          </p:cNvPr>
          <p:cNvSpPr/>
          <p:nvPr/>
        </p:nvSpPr>
        <p:spPr>
          <a:xfrm>
            <a:off x="6949936" y="7626894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5" name="Text 2"/>
          <p:cNvSpPr/>
          <p:nvPr/>
        </p:nvSpPr>
        <p:spPr>
          <a:xfrm>
            <a:off x="1143651" y="830840"/>
            <a:ext cx="5267087" cy="648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08"/>
              </a:lnSpc>
              <a:buNone/>
            </a:pPr>
            <a:r>
              <a:rPr lang="en-US" sz="5400" kern="0" spc="-123" dirty="0" err="1">
                <a:solidFill>
                  <a:srgbClr val="2C3F42"/>
                </a:solidFill>
                <a:latin typeface="Bitter" pitchFamily="34" charset="0"/>
                <a:ea typeface="Bitter" pitchFamily="34" charset="-122"/>
              </a:rPr>
              <a:t>Creditos</a:t>
            </a:r>
            <a:endParaRPr lang="en-US" sz="4086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0744634A-7A00-4872-A29A-8CC66F35929C}"/>
              </a:ext>
            </a:extLst>
          </p:cNvPr>
          <p:cNvSpPr/>
          <p:nvPr/>
        </p:nvSpPr>
        <p:spPr>
          <a:xfrm>
            <a:off x="1143651" y="2598303"/>
            <a:ext cx="6549235" cy="2256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s-E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</a:rPr>
              <a:t>Nombre del Aprendiz:</a:t>
            </a:r>
          </a:p>
          <a:p>
            <a:pPr>
              <a:lnSpc>
                <a:spcPts val="2799"/>
              </a:lnSpc>
            </a:pPr>
            <a:r>
              <a:rPr lang="es-E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</a:rPr>
              <a:t>Andrés Orlando Peña</a:t>
            </a:r>
          </a:p>
          <a:p>
            <a:pPr>
              <a:lnSpc>
                <a:spcPts val="2799"/>
              </a:lnSpc>
            </a:pPr>
            <a:r>
              <a:rPr lang="es-ES" sz="1750" b="1" kern="0" spc="-35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</a:rPr>
              <a:t>Titu</a:t>
            </a:r>
            <a:r>
              <a:rPr lang="es-ES" sz="1750" b="1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</a:rPr>
              <a:t> </a:t>
            </a:r>
            <a:endParaRPr lang="en-US" sz="1750" b="1" dirty="0"/>
          </a:p>
        </p:txBody>
      </p:sp>
      <p:sp>
        <p:nvSpPr>
          <p:cNvPr id="17" name="Botón de acción: ir hacia atrás o anterior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7CE08D6-9BE7-4F5E-B576-1EC58D18CBA0}"/>
              </a:ext>
            </a:extLst>
          </p:cNvPr>
          <p:cNvSpPr/>
          <p:nvPr/>
        </p:nvSpPr>
        <p:spPr>
          <a:xfrm>
            <a:off x="12240954" y="7659491"/>
            <a:ext cx="730529" cy="263919"/>
          </a:xfrm>
          <a:prstGeom prst="actionButtonBackPrevious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otón de acción: ir a inicio 1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A32D5FE-377B-4F92-B215-497EE6358D0A}"/>
              </a:ext>
            </a:extLst>
          </p:cNvPr>
          <p:cNvSpPr/>
          <p:nvPr/>
        </p:nvSpPr>
        <p:spPr>
          <a:xfrm>
            <a:off x="13080158" y="7666340"/>
            <a:ext cx="541317" cy="263918"/>
          </a:xfrm>
          <a:prstGeom prst="actionButtonHom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2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50501"/>
            <a:ext cx="71327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Tecnología y medio ambiente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400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Energías Renovables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2969657"/>
            <a:ext cx="3156347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tecnología ha permitido el desarrollo de sistemas de energía renovable cada vez más eficientes y asequibles, como la energía solar, eólica e hidroeléctrica. Estos avances están reduciendo nuestra dependencia de los combustibles fósiles y disminuyendo las emisiones de gases de efecto invernadero.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2400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Edificios Inteligentes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2969657"/>
            <a:ext cx="3156347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avances en domótica y automatización han dado lugar a "casas inteligentes" que pueden optimizar el consumo de energía, agua y recursos de manera autónoma. Esto se traduce en un menor impacto ambiental y una mayor eficiencia energética.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2400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Transporte Sostenible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2969657"/>
            <a:ext cx="3156347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vehículos eléctricos, los sistemas de transporte público más eficientes y las aplicaciones de movilidad compartida están transformando la forma en que nos desplazamos, reduciendo las emisiones y la huella de carbono.</a:t>
            </a:r>
            <a:endParaRPr lang="en-US" sz="1750" dirty="0"/>
          </a:p>
        </p:txBody>
      </p:sp>
      <p:sp>
        <p:nvSpPr>
          <p:cNvPr id="12" name="Botón de acción: ir hacia atrás o anterior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8CAEC8D-C4E3-47BC-9180-A144AFB20BA9}"/>
              </a:ext>
            </a:extLst>
          </p:cNvPr>
          <p:cNvSpPr/>
          <p:nvPr/>
        </p:nvSpPr>
        <p:spPr>
          <a:xfrm>
            <a:off x="12240954" y="7659491"/>
            <a:ext cx="730529" cy="263919"/>
          </a:xfrm>
          <a:prstGeom prst="actionButtonBackPrevious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otón de acción: ir hacia delante o siguiente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E18E992-AAAB-43E5-8222-F80B3D4D10C3}"/>
              </a:ext>
            </a:extLst>
          </p:cNvPr>
          <p:cNvSpPr/>
          <p:nvPr/>
        </p:nvSpPr>
        <p:spPr>
          <a:xfrm>
            <a:off x="13706336" y="7659491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otón de acción: ir a inicio 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F8EBF2C-1394-4D0E-BDE2-19E6169C1D97}"/>
              </a:ext>
            </a:extLst>
          </p:cNvPr>
          <p:cNvSpPr/>
          <p:nvPr/>
        </p:nvSpPr>
        <p:spPr>
          <a:xfrm>
            <a:off x="13080158" y="7666340"/>
            <a:ext cx="541317" cy="263918"/>
          </a:xfrm>
          <a:prstGeom prst="actionButtonHom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63531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s-ES" sz="44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Beneficios de la tecnología sobre el medio ambiente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5309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76537" y="2572583"/>
            <a:ext cx="1283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26072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 Ambiental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087648"/>
            <a:ext cx="38200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Sensores y sistemas de monitoreo avanzados permiten recopilar datos en tiempo real sobre la calidad del aire, el agua, la biodiversidad y otros indicadores ambientales. Esto ayuda a identificar problemas y tomar medidas correctivas.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25309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18320" y="2572583"/>
            <a:ext cx="1733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2607231"/>
            <a:ext cx="31161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Procesos más Sostenibles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087648"/>
            <a:ext cx="38200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automatización y la inteligencia artificial están optimizando los procesos industriales, reduciendo el desperdicio, aumentando la eficiencia y adoptando prácticas más respetuosas con el medio ambiente.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9712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50343" y="6012894"/>
            <a:ext cx="1807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6047542"/>
            <a:ext cx="28184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Transformación Digital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527959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digitalización está permitiendo que las empresas y los gobiernos se vuelvan más transparentes y responsables con respecto a su impacto ambiental, facilitando la toma de decisiones informadas.</a:t>
            </a:r>
            <a:endParaRPr lang="en-US" sz="1750" dirty="0"/>
          </a:p>
        </p:txBody>
      </p:sp>
      <p:sp>
        <p:nvSpPr>
          <p:cNvPr id="19" name="Botón de acción: ir hacia atrás o anterior 1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5ADBD0C-51A3-4829-8E41-7C520885DE60}"/>
              </a:ext>
            </a:extLst>
          </p:cNvPr>
          <p:cNvSpPr/>
          <p:nvPr/>
        </p:nvSpPr>
        <p:spPr>
          <a:xfrm>
            <a:off x="12240954" y="7659491"/>
            <a:ext cx="730529" cy="263919"/>
          </a:xfrm>
          <a:prstGeom prst="actionButtonBackPrevious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otón de acción: ir hacia delante o siguiente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A5CBFF8-9CB8-4ACB-B154-91C34829DD26}"/>
              </a:ext>
            </a:extLst>
          </p:cNvPr>
          <p:cNvSpPr/>
          <p:nvPr/>
        </p:nvSpPr>
        <p:spPr>
          <a:xfrm>
            <a:off x="13706336" y="7659491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Botón de acción: ir a inicio 2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016AB43-C049-4AD3-84D6-C09998BB96F5}"/>
              </a:ext>
            </a:extLst>
          </p:cNvPr>
          <p:cNvSpPr/>
          <p:nvPr/>
        </p:nvSpPr>
        <p:spPr>
          <a:xfrm>
            <a:off x="13080158" y="7666340"/>
            <a:ext cx="541317" cy="263918"/>
          </a:xfrm>
          <a:prstGeom prst="actionButtonHom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1408" y="747593"/>
            <a:ext cx="5276493" cy="6596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3"/>
              </a:lnSpc>
              <a:buNone/>
            </a:pPr>
            <a:r>
              <a:rPr lang="en-US" sz="4155" kern="0" spc="-125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Energías Renovables</a:t>
            </a:r>
            <a:endParaRPr lang="en-US" sz="4155" dirty="0"/>
          </a:p>
        </p:txBody>
      </p:sp>
      <p:sp>
        <p:nvSpPr>
          <p:cNvPr id="6" name="Shape 3"/>
          <p:cNvSpPr/>
          <p:nvPr/>
        </p:nvSpPr>
        <p:spPr>
          <a:xfrm>
            <a:off x="1086922" y="1723787"/>
            <a:ext cx="42148" cy="5758220"/>
          </a:xfrm>
          <a:prstGeom prst="roundRect">
            <a:avLst>
              <a:gd name="adj" fmla="val 225341"/>
            </a:avLst>
          </a:prstGeom>
          <a:solidFill>
            <a:srgbClr val="E2C8B5"/>
          </a:solidFill>
          <a:ln/>
        </p:spPr>
      </p:sp>
      <p:sp>
        <p:nvSpPr>
          <p:cNvPr id="7" name="Shape 4"/>
          <p:cNvSpPr/>
          <p:nvPr/>
        </p:nvSpPr>
        <p:spPr>
          <a:xfrm>
            <a:off x="1345406" y="2104906"/>
            <a:ext cx="738664" cy="42148"/>
          </a:xfrm>
          <a:prstGeom prst="roundRect">
            <a:avLst>
              <a:gd name="adj" fmla="val 225341"/>
            </a:avLst>
          </a:prstGeom>
          <a:solidFill>
            <a:srgbClr val="E2C8B5"/>
          </a:solidFill>
          <a:ln/>
        </p:spPr>
      </p:sp>
      <p:sp>
        <p:nvSpPr>
          <p:cNvPr id="8" name="Shape 5"/>
          <p:cNvSpPr/>
          <p:nvPr/>
        </p:nvSpPr>
        <p:spPr>
          <a:xfrm>
            <a:off x="870585" y="1888688"/>
            <a:ext cx="474821" cy="474821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7036" y="1928217"/>
            <a:ext cx="121920" cy="3956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6"/>
              </a:lnSpc>
              <a:buNone/>
            </a:pPr>
            <a:r>
              <a:rPr lang="en-US" sz="2493" kern="0" spc="-7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493" dirty="0"/>
          </a:p>
        </p:txBody>
      </p:sp>
      <p:sp>
        <p:nvSpPr>
          <p:cNvPr id="10" name="Text 7"/>
          <p:cNvSpPr/>
          <p:nvPr/>
        </p:nvSpPr>
        <p:spPr>
          <a:xfrm>
            <a:off x="2268736" y="1934766"/>
            <a:ext cx="2638187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7"/>
              </a:lnSpc>
              <a:buNone/>
            </a:pPr>
            <a:r>
              <a:rPr lang="en-US" sz="2077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Energía Solar</a:t>
            </a:r>
            <a:endParaRPr lang="en-US" sz="2077" dirty="0"/>
          </a:p>
        </p:txBody>
      </p:sp>
      <p:sp>
        <p:nvSpPr>
          <p:cNvPr id="11" name="Text 8"/>
          <p:cNvSpPr/>
          <p:nvPr/>
        </p:nvSpPr>
        <p:spPr>
          <a:xfrm>
            <a:off x="2268736" y="2391132"/>
            <a:ext cx="7912656" cy="6753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9"/>
              </a:lnSpc>
              <a:buNone/>
            </a:pPr>
            <a:r>
              <a:rPr lang="en-US" sz="1662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paneles solares se han vuelto cada vez más eficientes y asequibles, permitiendo que los hogares y las empresas generen su propia electricidad limpia y renovable.</a:t>
            </a:r>
            <a:endParaRPr lang="en-US" sz="1662" dirty="0"/>
          </a:p>
        </p:txBody>
      </p:sp>
      <p:sp>
        <p:nvSpPr>
          <p:cNvPr id="12" name="Shape 9"/>
          <p:cNvSpPr/>
          <p:nvPr/>
        </p:nvSpPr>
        <p:spPr>
          <a:xfrm>
            <a:off x="1345406" y="3869531"/>
            <a:ext cx="738664" cy="42148"/>
          </a:xfrm>
          <a:prstGeom prst="roundRect">
            <a:avLst>
              <a:gd name="adj" fmla="val 225341"/>
            </a:avLst>
          </a:prstGeom>
          <a:solidFill>
            <a:srgbClr val="E2C8B5"/>
          </a:solidFill>
          <a:ln/>
        </p:spPr>
      </p:sp>
      <p:sp>
        <p:nvSpPr>
          <p:cNvPr id="13" name="Shape 10"/>
          <p:cNvSpPr/>
          <p:nvPr/>
        </p:nvSpPr>
        <p:spPr>
          <a:xfrm>
            <a:off x="870585" y="3653314"/>
            <a:ext cx="474821" cy="474821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5604" y="3692843"/>
            <a:ext cx="164663" cy="3956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6"/>
              </a:lnSpc>
              <a:buNone/>
            </a:pPr>
            <a:r>
              <a:rPr lang="en-US" sz="2493" kern="0" spc="-7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493" dirty="0"/>
          </a:p>
        </p:txBody>
      </p:sp>
      <p:sp>
        <p:nvSpPr>
          <p:cNvPr id="15" name="Text 12"/>
          <p:cNvSpPr/>
          <p:nvPr/>
        </p:nvSpPr>
        <p:spPr>
          <a:xfrm>
            <a:off x="2268736" y="3699391"/>
            <a:ext cx="2638187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7"/>
              </a:lnSpc>
              <a:buNone/>
            </a:pPr>
            <a:r>
              <a:rPr lang="en-US" sz="2077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Energía Eólica</a:t>
            </a:r>
            <a:endParaRPr lang="en-US" sz="2077" dirty="0"/>
          </a:p>
        </p:txBody>
      </p:sp>
      <p:sp>
        <p:nvSpPr>
          <p:cNvPr id="16" name="Text 13"/>
          <p:cNvSpPr/>
          <p:nvPr/>
        </p:nvSpPr>
        <p:spPr>
          <a:xfrm>
            <a:off x="2268736" y="4155757"/>
            <a:ext cx="7912656" cy="1012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9"/>
              </a:lnSpc>
              <a:buNone/>
            </a:pPr>
            <a:r>
              <a:rPr lang="en-US" sz="1662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avances en el diseño y la tecnología de las turbinas eólicas han aumentado la producción de energía limpia a gran escala, convirtiéndola en una alternativa viable a los combustibles fósiles.</a:t>
            </a:r>
            <a:endParaRPr lang="en-US" sz="1662" dirty="0"/>
          </a:p>
        </p:txBody>
      </p:sp>
      <p:sp>
        <p:nvSpPr>
          <p:cNvPr id="17" name="Shape 14"/>
          <p:cNvSpPr/>
          <p:nvPr/>
        </p:nvSpPr>
        <p:spPr>
          <a:xfrm>
            <a:off x="1345406" y="5971818"/>
            <a:ext cx="738664" cy="42148"/>
          </a:xfrm>
          <a:prstGeom prst="roundRect">
            <a:avLst>
              <a:gd name="adj" fmla="val 225341"/>
            </a:avLst>
          </a:prstGeom>
          <a:solidFill>
            <a:srgbClr val="E2C8B5"/>
          </a:solidFill>
          <a:ln/>
        </p:spPr>
      </p:sp>
      <p:sp>
        <p:nvSpPr>
          <p:cNvPr id="18" name="Shape 15"/>
          <p:cNvSpPr/>
          <p:nvPr/>
        </p:nvSpPr>
        <p:spPr>
          <a:xfrm>
            <a:off x="870585" y="5755600"/>
            <a:ext cx="474821" cy="474821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22152" y="5795129"/>
            <a:ext cx="171569" cy="3956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6"/>
              </a:lnSpc>
              <a:buNone/>
            </a:pPr>
            <a:r>
              <a:rPr lang="en-US" sz="2493" kern="0" spc="-7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493" dirty="0"/>
          </a:p>
        </p:txBody>
      </p:sp>
      <p:sp>
        <p:nvSpPr>
          <p:cNvPr id="20" name="Text 17"/>
          <p:cNvSpPr/>
          <p:nvPr/>
        </p:nvSpPr>
        <p:spPr>
          <a:xfrm>
            <a:off x="2268736" y="5801678"/>
            <a:ext cx="2638187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7"/>
              </a:lnSpc>
              <a:buNone/>
            </a:pPr>
            <a:r>
              <a:rPr lang="en-US" sz="2077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Energía Hidroeléctrica</a:t>
            </a:r>
            <a:endParaRPr lang="en-US" sz="2077" dirty="0"/>
          </a:p>
        </p:txBody>
      </p:sp>
      <p:sp>
        <p:nvSpPr>
          <p:cNvPr id="21" name="Text 18"/>
          <p:cNvSpPr/>
          <p:nvPr/>
        </p:nvSpPr>
        <p:spPr>
          <a:xfrm>
            <a:off x="2268736" y="6258044"/>
            <a:ext cx="7912656" cy="1012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9"/>
              </a:lnSpc>
              <a:buNone/>
            </a:pPr>
            <a:r>
              <a:rPr lang="en-US" sz="1662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centrales hidroeléctricas modernas son más eficientes y respetuosas con el medio ambiente, aprovechando el poder del agua para generar electricidad sin emitir gases de efecto invernadero.</a:t>
            </a:r>
            <a:endParaRPr lang="en-US" sz="1662" dirty="0"/>
          </a:p>
        </p:txBody>
      </p:sp>
      <p:sp>
        <p:nvSpPr>
          <p:cNvPr id="23" name="Botón de acción: ir hacia atrás o anterior 2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CD81CD2-AE93-4020-87DB-11ADADD7316D}"/>
              </a:ext>
            </a:extLst>
          </p:cNvPr>
          <p:cNvSpPr/>
          <p:nvPr/>
        </p:nvSpPr>
        <p:spPr>
          <a:xfrm>
            <a:off x="291623" y="7745655"/>
            <a:ext cx="730529" cy="263919"/>
          </a:xfrm>
          <a:prstGeom prst="actionButtonBackPrevious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otón de acción: ir hacia delante o siguiente 2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1E01F84-BE2E-43CE-BE87-3A2C92A051DA}"/>
              </a:ext>
            </a:extLst>
          </p:cNvPr>
          <p:cNvSpPr/>
          <p:nvPr/>
        </p:nvSpPr>
        <p:spPr>
          <a:xfrm>
            <a:off x="1757005" y="7745655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Botón de acción: ir a inicio 2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9E8E758-BE2B-4745-BC7E-1BDFCB24B3D4}"/>
              </a:ext>
            </a:extLst>
          </p:cNvPr>
          <p:cNvSpPr/>
          <p:nvPr/>
        </p:nvSpPr>
        <p:spPr>
          <a:xfrm>
            <a:off x="1130827" y="7752504"/>
            <a:ext cx="541317" cy="263918"/>
          </a:xfrm>
          <a:prstGeom prst="actionButtonHom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836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Casas Inteligentes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Eficiencia Energética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502819"/>
            <a:ext cx="315634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automatización del hogar pueden controlar el uso de luz, calefacción, aire acondicionado y electrodomésticos de manera inteligente, reduciendo significativamente el consumo de energía y las facturas.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Gestión del Agua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502819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casas inteligentes pueden monitorear y regular el consumo de agua, evitar fugas y utilizar sistemas de riego eficientes, lo que se traduce en un ahorro de este recurso escaso.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Materiales Sostenibles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502819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avances en materiales de construcción y aislamiento permiten crear hogares más ecológicos y con una huella de carbono más baja, sin sacrificar el confort y la funcionalidad.</a:t>
            </a:r>
            <a:endParaRPr lang="en-US" sz="1750" dirty="0"/>
          </a:p>
        </p:txBody>
      </p:sp>
      <p:sp>
        <p:nvSpPr>
          <p:cNvPr id="12" name="Botón de acción: ir hacia atrás o anterior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7B19500-BA76-4548-87F7-CA20D92FAD08}"/>
              </a:ext>
            </a:extLst>
          </p:cNvPr>
          <p:cNvSpPr/>
          <p:nvPr/>
        </p:nvSpPr>
        <p:spPr>
          <a:xfrm>
            <a:off x="12240954" y="7659491"/>
            <a:ext cx="730529" cy="263919"/>
          </a:xfrm>
          <a:prstGeom prst="actionButtonBackPrevious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otón de acción: ir hacia delante o siguiente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F1712E0-B591-4EDE-A37F-3578168E783F}"/>
              </a:ext>
            </a:extLst>
          </p:cNvPr>
          <p:cNvSpPr/>
          <p:nvPr/>
        </p:nvSpPr>
        <p:spPr>
          <a:xfrm>
            <a:off x="13706336" y="7659491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otón de acción: ir a inicio 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CE4300C-E5A2-4596-8D79-7D576FFC0CA9}"/>
              </a:ext>
            </a:extLst>
          </p:cNvPr>
          <p:cNvSpPr/>
          <p:nvPr/>
        </p:nvSpPr>
        <p:spPr>
          <a:xfrm>
            <a:off x="13080158" y="7666340"/>
            <a:ext cx="541317" cy="263918"/>
          </a:xfrm>
          <a:prstGeom prst="actionButtonHom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124239" y="183874"/>
            <a:ext cx="14381922" cy="7861852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4815483" y="8531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Casas Inteligentes</a:t>
            </a:r>
            <a:endParaRPr lang="en-US" sz="4374" dirty="0"/>
          </a:p>
        </p:txBody>
      </p:sp>
      <p:pic>
        <p:nvPicPr>
          <p:cNvPr id="11" name="Casa inteligente">
            <a:hlinkClick r:id="" action="ppaction://media"/>
            <a:extLst>
              <a:ext uri="{FF2B5EF4-FFF2-40B4-BE49-F238E27FC236}">
                <a16:creationId xmlns:a16="http://schemas.microsoft.com/office/drawing/2014/main" id="{93B8DCFE-405D-4D83-A138-13A18017C7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9252" y="1733472"/>
            <a:ext cx="10031896" cy="5642942"/>
          </a:xfrm>
          <a:prstGeom prst="rect">
            <a:avLst/>
          </a:prstGeom>
        </p:spPr>
      </p:pic>
      <p:sp>
        <p:nvSpPr>
          <p:cNvPr id="12" name="Botón de acción: ir hacia atrás o anterior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F6693CE-0B2C-47E1-B14D-61B3764689FD}"/>
              </a:ext>
            </a:extLst>
          </p:cNvPr>
          <p:cNvSpPr/>
          <p:nvPr/>
        </p:nvSpPr>
        <p:spPr>
          <a:xfrm>
            <a:off x="12240954" y="7659491"/>
            <a:ext cx="730529" cy="263919"/>
          </a:xfrm>
          <a:prstGeom prst="actionButtonBackPrevious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otón de acción: ir hacia delante o siguiente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838384C-754C-4F5D-A196-A0CE14FFB892}"/>
              </a:ext>
            </a:extLst>
          </p:cNvPr>
          <p:cNvSpPr/>
          <p:nvPr/>
        </p:nvSpPr>
        <p:spPr>
          <a:xfrm>
            <a:off x="13706336" y="7659491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otón de acción: ir a inicio 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B4A4671-567F-4611-BB68-7399E64C4BCE}"/>
              </a:ext>
            </a:extLst>
          </p:cNvPr>
          <p:cNvSpPr/>
          <p:nvPr/>
        </p:nvSpPr>
        <p:spPr>
          <a:xfrm>
            <a:off x="13080158" y="7666340"/>
            <a:ext cx="541317" cy="263918"/>
          </a:xfrm>
          <a:prstGeom prst="actionButtonHom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2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6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212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 Ambiental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459950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237548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Monitoreo de Calidad del Aire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065151"/>
            <a:ext cx="238863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Sensores avanzados pueden medir y analizar los niveles de contaminantes, permitiendo a las autoridades tomar medidas para mejorar la calidad del aire.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2459950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23754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Gestión del Agua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3717965"/>
            <a:ext cx="2388632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Tecnologías de monitoreo y tratamiento del agua ayudan a detectar y corregir problemas de contaminación, escasez y distribución.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459950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237548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Conservación de la Biodiversidad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065151"/>
            <a:ext cx="238863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Herramientas de seguimiento y análisis permiten a los científicos y conservacionistas comprender mejor los ecosistemas y proteger las especies en riesgo.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2459950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237548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Análisis de Datos Climáticos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065151"/>
            <a:ext cx="23887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modelos climáticos avanzados y los sistemas de información geográfica ayudan a predecir y mitigar los efectos del cambio climático.</a:t>
            </a:r>
            <a:endParaRPr lang="en-US" sz="1750" dirty="0"/>
          </a:p>
        </p:txBody>
      </p:sp>
      <p:sp>
        <p:nvSpPr>
          <p:cNvPr id="18" name="Botón de acción: ir hacia atrás o anterior 1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E08B744-5B2E-4BFA-9843-56DE78C5D550}"/>
              </a:ext>
            </a:extLst>
          </p:cNvPr>
          <p:cNvSpPr/>
          <p:nvPr/>
        </p:nvSpPr>
        <p:spPr>
          <a:xfrm>
            <a:off x="12240954" y="7659491"/>
            <a:ext cx="730529" cy="263919"/>
          </a:xfrm>
          <a:prstGeom prst="actionButtonBackPrevious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otón de acción: ir hacia delante o siguiente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41FAABB-F9F1-4576-92C2-53F9CC08402A}"/>
              </a:ext>
            </a:extLst>
          </p:cNvPr>
          <p:cNvSpPr/>
          <p:nvPr/>
        </p:nvSpPr>
        <p:spPr>
          <a:xfrm>
            <a:off x="13706336" y="7659491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Botón de acción: ir a inicio 1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E661EAE-8D2A-48A0-B366-EACCE8060CBB}"/>
              </a:ext>
            </a:extLst>
          </p:cNvPr>
          <p:cNvSpPr/>
          <p:nvPr/>
        </p:nvSpPr>
        <p:spPr>
          <a:xfrm>
            <a:off x="13080158" y="7666340"/>
            <a:ext cx="541317" cy="263918"/>
          </a:xfrm>
          <a:prstGeom prst="actionButtonHom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750219"/>
            <a:ext cx="62335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Procesos más Sostenibles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77847"/>
            <a:ext cx="3518059" cy="8886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60163" y="39997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Eficiencia Energética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0163" y="4480203"/>
            <a:ext cx="307371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automatización y la IA están optimizando los procesos industriales para reducir el consumo de energía y las emisiones de carbono.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2" y="2777847"/>
            <a:ext cx="3518178" cy="8886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8222" y="39997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Circularidad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8222" y="4480203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Nuevas tecnologías permiten reciclar, reutilizar y recuperar materiales, lo que ayuda a reducir el desperdicio y la contaminación.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229" y="2777847"/>
            <a:ext cx="3518178" cy="8886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96400" y="39997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Logística Optimizada</a:t>
            </a:r>
            <a:endParaRPr lang="en-US" sz="2187" dirty="0"/>
          </a:p>
        </p:txBody>
      </p:sp>
      <p:sp>
        <p:nvSpPr>
          <p:cNvPr id="15" name="Text 9"/>
          <p:cNvSpPr/>
          <p:nvPr/>
        </p:nvSpPr>
        <p:spPr>
          <a:xfrm>
            <a:off x="9296400" y="4480203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transporte inteligentes y la planificación de rutas eficiente disminuyen el consumo de combustible y las emisiones de los vehículos.</a:t>
            </a:r>
            <a:endParaRPr lang="en-US" sz="1750" dirty="0"/>
          </a:p>
        </p:txBody>
      </p:sp>
      <p:sp>
        <p:nvSpPr>
          <p:cNvPr id="17" name="Botón de acción: ir hacia atrás o anterior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4D5D399-6471-4CFA-8D0F-EE7E59C99090}"/>
              </a:ext>
            </a:extLst>
          </p:cNvPr>
          <p:cNvSpPr/>
          <p:nvPr/>
        </p:nvSpPr>
        <p:spPr>
          <a:xfrm>
            <a:off x="12240954" y="7659491"/>
            <a:ext cx="730529" cy="263919"/>
          </a:xfrm>
          <a:prstGeom prst="actionButtonBackPrevious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otón de acción: ir hacia delante o siguiente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311811D-27C5-48A3-8695-48CAF1A940F0}"/>
              </a:ext>
            </a:extLst>
          </p:cNvPr>
          <p:cNvSpPr/>
          <p:nvPr/>
        </p:nvSpPr>
        <p:spPr>
          <a:xfrm>
            <a:off x="13706336" y="7659491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Botón de acción: ir a inicio 1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7917680-FFD5-4BCA-9C7A-55054E843C92}"/>
              </a:ext>
            </a:extLst>
          </p:cNvPr>
          <p:cNvSpPr/>
          <p:nvPr/>
        </p:nvSpPr>
        <p:spPr>
          <a:xfrm>
            <a:off x="13080158" y="7666340"/>
            <a:ext cx="541317" cy="263918"/>
          </a:xfrm>
          <a:prstGeom prst="actionButtonHom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48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4941" y="3165634"/>
            <a:ext cx="5267087" cy="648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08"/>
              </a:lnSpc>
              <a:buNone/>
            </a:pPr>
            <a:r>
              <a:rPr lang="en-US" sz="4086" kern="0" spc="-123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Transformación Digital</a:t>
            </a:r>
            <a:endParaRPr lang="en-US" sz="4086" dirty="0"/>
          </a:p>
        </p:txBody>
      </p:sp>
      <p:sp>
        <p:nvSpPr>
          <p:cNvPr id="6" name="Shape 3"/>
          <p:cNvSpPr/>
          <p:nvPr/>
        </p:nvSpPr>
        <p:spPr>
          <a:xfrm>
            <a:off x="2384941" y="4125635"/>
            <a:ext cx="3148489" cy="3536513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600087" y="4340781"/>
            <a:ext cx="2594848" cy="324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4"/>
              </a:lnSpc>
              <a:buNone/>
            </a:pPr>
            <a:r>
              <a:rPr lang="en-US" sz="2043" kern="0" spc="-61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Transparencia</a:t>
            </a:r>
            <a:endParaRPr lang="en-US" sz="2043" dirty="0"/>
          </a:p>
        </p:txBody>
      </p:sp>
      <p:sp>
        <p:nvSpPr>
          <p:cNvPr id="8" name="Text 5"/>
          <p:cNvSpPr/>
          <p:nvPr/>
        </p:nvSpPr>
        <p:spPr>
          <a:xfrm>
            <a:off x="2600087" y="4789527"/>
            <a:ext cx="2718197" cy="23252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5"/>
              </a:lnSpc>
              <a:buNone/>
            </a:pPr>
            <a:r>
              <a:rPr lang="en-US" sz="1635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digitalización permite a las empresas y gobiernos hacer públicos sus datos de sostenibilidad, aumentando la rendición de cuentas y la toma de decisiones informada.</a:t>
            </a:r>
            <a:endParaRPr lang="en-US" sz="1635" dirty="0"/>
          </a:p>
        </p:txBody>
      </p:sp>
      <p:sp>
        <p:nvSpPr>
          <p:cNvPr id="9" name="Shape 6"/>
          <p:cNvSpPr/>
          <p:nvPr/>
        </p:nvSpPr>
        <p:spPr>
          <a:xfrm>
            <a:off x="5740956" y="4125635"/>
            <a:ext cx="3148489" cy="3536513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56102" y="4340781"/>
            <a:ext cx="2594848" cy="324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4"/>
              </a:lnSpc>
              <a:buNone/>
            </a:pPr>
            <a:r>
              <a:rPr lang="en-US" sz="2043" kern="0" spc="-61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Colaboración</a:t>
            </a:r>
            <a:endParaRPr lang="en-US" sz="2043" dirty="0"/>
          </a:p>
        </p:txBody>
      </p:sp>
      <p:sp>
        <p:nvSpPr>
          <p:cNvPr id="11" name="Text 8"/>
          <p:cNvSpPr/>
          <p:nvPr/>
        </p:nvSpPr>
        <p:spPr>
          <a:xfrm>
            <a:off x="5956102" y="4789527"/>
            <a:ext cx="2718197" cy="2657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5"/>
              </a:lnSpc>
              <a:buNone/>
            </a:pPr>
            <a:r>
              <a:rPr lang="en-US" sz="1635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plataformas digitales facilitan la colaboración entre partes interesadas, como empresas, ONG y organismos públicos, para abordar desafíos ambientales de manera más efectiva.</a:t>
            </a:r>
            <a:endParaRPr lang="en-US" sz="1635" dirty="0"/>
          </a:p>
        </p:txBody>
      </p:sp>
      <p:sp>
        <p:nvSpPr>
          <p:cNvPr id="12" name="Shape 9"/>
          <p:cNvSpPr/>
          <p:nvPr/>
        </p:nvSpPr>
        <p:spPr>
          <a:xfrm>
            <a:off x="9096970" y="4125635"/>
            <a:ext cx="3148489" cy="3536513"/>
          </a:xfrm>
          <a:prstGeom prst="roundRect">
            <a:avLst>
              <a:gd name="adj" fmla="val 296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12116" y="4340781"/>
            <a:ext cx="2594848" cy="324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4"/>
              </a:lnSpc>
              <a:buNone/>
            </a:pPr>
            <a:r>
              <a:rPr lang="en-US" sz="2043" kern="0" spc="-61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Innovación</a:t>
            </a:r>
            <a:endParaRPr lang="en-US" sz="2043" dirty="0"/>
          </a:p>
        </p:txBody>
      </p:sp>
      <p:sp>
        <p:nvSpPr>
          <p:cNvPr id="14" name="Text 11"/>
          <p:cNvSpPr/>
          <p:nvPr/>
        </p:nvSpPr>
        <p:spPr>
          <a:xfrm>
            <a:off x="9312116" y="4789527"/>
            <a:ext cx="2718197" cy="2657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5"/>
              </a:lnSpc>
              <a:buNone/>
            </a:pPr>
            <a:r>
              <a:rPr lang="en-US" sz="1635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transformación digital está impulsando la innovación en tecnologías sostenibles, desde la energía renovable hasta la economía circular, lo que acelera la transición hacia un futuro más verde.</a:t>
            </a:r>
            <a:endParaRPr lang="en-US" sz="1635" dirty="0"/>
          </a:p>
        </p:txBody>
      </p:sp>
      <p:sp>
        <p:nvSpPr>
          <p:cNvPr id="16" name="Botón de acción: ir hacia atrás o anterior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F13F8F0-FEA6-46BF-95D7-626F1518EC9B}"/>
              </a:ext>
            </a:extLst>
          </p:cNvPr>
          <p:cNvSpPr/>
          <p:nvPr/>
        </p:nvSpPr>
        <p:spPr>
          <a:xfrm>
            <a:off x="12240954" y="7659491"/>
            <a:ext cx="730529" cy="263919"/>
          </a:xfrm>
          <a:prstGeom prst="actionButtonBackPrevious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Botón de acción: ir hacia delante o siguiente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C0C520-FE69-4F54-B75C-EDEF06F8F24A}"/>
              </a:ext>
            </a:extLst>
          </p:cNvPr>
          <p:cNvSpPr/>
          <p:nvPr/>
        </p:nvSpPr>
        <p:spPr>
          <a:xfrm>
            <a:off x="13706336" y="7659491"/>
            <a:ext cx="730528" cy="263918"/>
          </a:xfrm>
          <a:prstGeom prst="actionButtonForwardNex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Botón de acción: ir a inicio 1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BD96CE9-A730-4B25-8FD8-5C6BB350EF9B}"/>
              </a:ext>
            </a:extLst>
          </p:cNvPr>
          <p:cNvSpPr/>
          <p:nvPr/>
        </p:nvSpPr>
        <p:spPr>
          <a:xfrm>
            <a:off x="13080158" y="7666340"/>
            <a:ext cx="541317" cy="263918"/>
          </a:xfrm>
          <a:prstGeom prst="actionButtonHome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783</Words>
  <Application>Microsoft Office PowerPoint</Application>
  <PresentationFormat>Personalizado</PresentationFormat>
  <Paragraphs>81</Paragraphs>
  <Slides>10</Slides>
  <Notes>10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Bitter</vt:lpstr>
      <vt:lpstr>Calibri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SENA</cp:lastModifiedBy>
  <cp:revision>6</cp:revision>
  <dcterms:created xsi:type="dcterms:W3CDTF">2024-05-28T18:32:19Z</dcterms:created>
  <dcterms:modified xsi:type="dcterms:W3CDTF">2024-05-28T19:15:07Z</dcterms:modified>
</cp:coreProperties>
</file>